
<file path=[Content_Types].xml><?xml version="1.0" encoding="utf-8"?>
<Types xmlns="http://schemas.openxmlformats.org/package/2006/content-types">
  <Default Extension="fntdata" ContentType="application/x-fontdata"/>
  <Default Extension="gif" ContentType="image/gi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5"/>
  </p:notesMasterIdLst>
  <p:sldIdLst>
    <p:sldId id="256" r:id="rId2"/>
    <p:sldId id="308" r:id="rId3"/>
    <p:sldId id="310" r:id="rId4"/>
    <p:sldId id="309" r:id="rId5"/>
    <p:sldId id="311" r:id="rId6"/>
    <p:sldId id="312" r:id="rId7"/>
    <p:sldId id="314" r:id="rId8"/>
    <p:sldId id="318" r:id="rId9"/>
    <p:sldId id="317" r:id="rId10"/>
    <p:sldId id="316" r:id="rId11"/>
    <p:sldId id="319" r:id="rId12"/>
    <p:sldId id="320" r:id="rId13"/>
    <p:sldId id="258" r:id="rId14"/>
  </p:sldIdLst>
  <p:sldSz cx="9144000" cy="5143500" type="screen16x9"/>
  <p:notesSz cx="6858000" cy="9144000"/>
  <p:embeddedFontLst>
    <p:embeddedFont>
      <p:font typeface="Barlow" panose="00000500000000000000" pitchFamily="2" charset="0"/>
      <p:regular r:id="rId16"/>
      <p:bold r:id="rId17"/>
      <p:italic r:id="rId18"/>
      <p:boldItalic r:id="rId19"/>
    </p:embeddedFont>
    <p:embeddedFont>
      <p:font typeface="Catamaran" panose="020B0604020202020204" charset="0"/>
      <p:regular r:id="rId20"/>
      <p:bold r:id="rId21"/>
    </p:embeddedFont>
    <p:embeddedFont>
      <p:font typeface="Consolas" panose="020B0609020204030204" pitchFamily="49" charset="0"/>
      <p:regular r:id="rId22"/>
      <p:bold r:id="rId23"/>
      <p:italic r:id="rId24"/>
      <p:boldItalic r:id="rId25"/>
    </p:embeddedFont>
    <p:embeddedFont>
      <p:font typeface="Questrial" pitchFamily="2" charset="0"/>
      <p:regular r:id="rId26"/>
    </p:embeddedFont>
    <p:embeddedFont>
      <p:font typeface="Roboto Condensed Light" panose="02000000000000000000" pitchFamily="2" charset="0"/>
      <p:regular r:id="rId27"/>
      <p:italic r:id="rId28"/>
    </p:embeddedFont>
    <p:embeddedFont>
      <p:font typeface="Roboto Slab Light" panose="020B0604020202020204" charset="0"/>
      <p:regular r:id="rId29"/>
      <p:bold r:id="rId30"/>
    </p:embeddedFont>
    <p:embeddedFont>
      <p:font typeface="Teko" panose="020B0604020202020204" charset="0"/>
      <p:regular r:id="rId31"/>
      <p:bold r:id="rId32"/>
    </p:embeddedFont>
    <p:embeddedFont>
      <p:font typeface="Teko Light"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A4B7-9085-415C-8FCF-990E0A6161E9}">
  <a:tblStyle styleId="{AF86A4B7-9085-415C-8FCF-990E0A6161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5556" autoAdjust="0"/>
  </p:normalViewPr>
  <p:slideViewPr>
    <p:cSldViewPr snapToGrid="0">
      <p:cViewPr varScale="1">
        <p:scale>
          <a:sx n="109" d="100"/>
          <a:sy n="109" d="100"/>
        </p:scale>
        <p:origin x="1596"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b044da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b044da2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figure, we can see the deep learning model implemented in the adaptive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four convolutional layers with different filter sizes, a size of three for the kernel matrix, two max-pool layers with a matrix size of two and different dropout node values with the ReLU activation function between all the convolutional layers. For the neural network, we use an input layer with five hundred twelve nodes (all flatten beforehand from the convolutional layer), followed by a hidden layer with one hundred twenty eight nodes and an output layer with sixty four nodes that uses the SoftMax activation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basically takes an image of the board when the current player is on turn to move, computes the best move based on the training data and returns the probabilities of all the sixty four positions on the game board. The model is trained only with winning games, taking every state of the board when the supervisor player moves as an input image, together with the correct next move played by the same supervisor as an output number representing the board position.</a:t>
            </a:r>
            <a:endParaRPr dirty="0"/>
          </a:p>
        </p:txBody>
      </p:sp>
    </p:spTree>
    <p:extLst>
      <p:ext uri="{BB962C8B-B14F-4D97-AF65-F5344CB8AC3E}">
        <p14:creationId xmlns:p14="http://schemas.microsoft.com/office/powerpoint/2010/main" val="362101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When testing the deep learning model, the final accuracy was equal to approximately fifty five percent. This is not the best accuracy for this model and can be further improved.</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rPr>
              <a:t>In this current plot figure, the adaptive model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won seventy-four games, from the total of one hundred games played, quite good considering we don’t track the rules in the models.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also see that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Heur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Bench tables don’t perform that good when used independently, but by combining them with the deep learning model, we can acquire a better win-rate.</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31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model plays as black</a:t>
            </a:r>
            <a:endParaRPr dirty="0"/>
          </a:p>
        </p:txBody>
      </p:sp>
    </p:spTree>
    <p:extLst>
      <p:ext uri="{BB962C8B-B14F-4D97-AF65-F5344CB8AC3E}">
        <p14:creationId xmlns:p14="http://schemas.microsoft.com/office/powerpoint/2010/main" val="383511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4ba4cf8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4ba4cf8a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Othello, also called </a:t>
            </a:r>
            <a:r>
              <a:rPr lang="en-US" dirty="0" err="1">
                <a:solidFill>
                  <a:schemeClr val="dk1"/>
                </a:solidFill>
              </a:rPr>
              <a:t>Reversi</a:t>
            </a:r>
            <a:r>
              <a:rPr lang="en-US" dirty="0">
                <a:solidFill>
                  <a:schemeClr val="dk1"/>
                </a:solidFill>
              </a:rPr>
              <a:t>, is a strategy board game for two players, played on an eight by eight uncheckered board. </a:t>
            </a:r>
            <a:r>
              <a:rPr lang="en-US" sz="1800" dirty="0">
                <a:effectLst/>
                <a:latin typeface="Times New Roman" panose="02020603050405020304" pitchFamily="18" charset="0"/>
                <a:ea typeface="Calibri" panose="020F0502020204030204" pitchFamily="34" charset="0"/>
              </a:rPr>
              <a:t>The name was selected by Hasegawa as a reference to the Shakespearean play Othello, referring to the conflict between Othello, who is black, and Desdemona, who is white.</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The rules of the game are pretty straightforward, the game traditionally begins with four discs placed in the middle of the board, two for white and two for the black player. Black moves first, black must place a black disc on the board, in such a way that there is at least one straight (horizontal, vertical, or diagonal) occupied line between the new disc and another black disc, with one or more contiguous white pieces between them.</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After placing the disc, black flips all white discs lying on a straight line between the new disc and any existing black discs. All flipped discs are now black. White operates under the same rules.</a:t>
            </a:r>
            <a:endParaRPr dirty="0"/>
          </a:p>
        </p:txBody>
      </p:sp>
    </p:spTree>
    <p:extLst>
      <p:ext uri="{BB962C8B-B14F-4D97-AF65-F5344CB8AC3E}">
        <p14:creationId xmlns:p14="http://schemas.microsoft.com/office/powerpoint/2010/main" val="76339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Deep learning is part of a broader family of machine learning methods based on artificial neural networks with representation learning. </a:t>
            </a:r>
            <a:r>
              <a:rPr lang="en-US" sz="1800" dirty="0">
                <a:effectLst/>
                <a:latin typeface="Times New Roman" panose="02020603050405020304" pitchFamily="18" charset="0"/>
                <a:ea typeface="Calibri" panose="020F0502020204030204" pitchFamily="34" charset="0"/>
              </a:rPr>
              <a:t>Deep learning, the sub-class of machine learning, are used in many domains and have a broad set of applications in the real world like: image recognition, recommendation systems, mobile advertising and others.</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Most modern deep learning models are based on artificial neural networks, specifically convolutional neural networks or convnet. </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In this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paper</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I will present a state of the art deep learning method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(using a convnet)</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combined with a stochastic method, implemented in an online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adaptive</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system that will try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win against a computer opponent in the game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“Othello”.</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1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seen in this figure that the system is mainly structured around the Adaptive Model and it uses three RESTful POST API methods to simulate the game on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eothello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dot com.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adaptive model presented here uses two sub-models: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2400" dirty="0">
                <a:solidFill>
                  <a:schemeClr val="dk1"/>
                </a:solidFill>
              </a:rPr>
              <a:t>-      The predefined weight matrices/tables which uses in memory saved tables to decide which move to take </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24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deep learning model</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main program is implemented in Python using </a:t>
            </a:r>
            <a:r>
              <a:rPr lang="en-US" sz="1800" dirty="0" err="1">
                <a:solidFill>
                  <a:srgbClr val="000000"/>
                </a:solidFill>
                <a:effectLst/>
                <a:latin typeface="Times New Roman" panose="02020603050405020304" pitchFamily="18" charset="0"/>
                <a:ea typeface="Times New Roman" panose="02020603050405020304" pitchFamily="18" charset="0"/>
              </a:rPr>
              <a:t>Tensorflow</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for the Deep learning model, </a:t>
            </a:r>
            <a:r>
              <a:rPr lang="en-US" sz="1800" dirty="0" err="1">
                <a:solidFill>
                  <a:srgbClr val="000000"/>
                </a:solidFill>
                <a:effectLst/>
                <a:latin typeface="Times New Roman" panose="02020603050405020304" pitchFamily="18" charset="0"/>
                <a:ea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rPr>
              <a:t> and matplotlib for data manipulation.</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112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deep learning model uses a collection of datasets from different sources for the learning process. The datasets are the following: a csv file from Kaggle with over ten thousand games hosted on </a:t>
            </a:r>
            <a:r>
              <a:rPr lang="en-US" dirty="0" err="1"/>
              <a:t>eothello</a:t>
            </a:r>
            <a:r>
              <a:rPr lang="en-US" dirty="0"/>
              <a:t>, a dataset containing matches between professional Othello players and a dataset of matches played by our implementation of the adaptive model.</a:t>
            </a:r>
            <a:endParaRPr lang="ro-RO"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saving the information from the datasets, we are only parsing the result winner attribute (which can be black or white or draw) and the moves field text (which is a full string of symbols representing the cell in the board with a notation similar to chess), disposing the other redundant fields.</a:t>
            </a:r>
            <a:endParaRPr dirty="0"/>
          </a:p>
        </p:txBody>
      </p:sp>
    </p:spTree>
    <p:extLst>
      <p:ext uri="{BB962C8B-B14F-4D97-AF65-F5344CB8AC3E}">
        <p14:creationId xmlns:p14="http://schemas.microsoft.com/office/powerpoint/2010/main" val="28600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Preprocessing is the process by which data is cleaned and normalized, this being the most important step in a project working with machine learning algorithms.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This method implements file parser functions for the different dataset formats and makes conversion between the in-program board and the board from the </a:t>
            </a:r>
            <a:r>
              <a:rPr lang="en-US" sz="1800" dirty="0" err="1">
                <a:effectLst/>
                <a:latin typeface="Times New Roman" panose="02020603050405020304" pitchFamily="18" charset="0"/>
              </a:rPr>
              <a:t>eothello</a:t>
            </a:r>
            <a:r>
              <a:rPr lang="en-US" sz="1800" dirty="0">
                <a:effectLst/>
                <a:latin typeface="Times New Roman" panose="02020603050405020304" pitchFamily="18" charset="0"/>
              </a:rPr>
              <a:t> dot com website.</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Another process in the pre-processing phase is the normalization step</a:t>
            </a:r>
            <a:r>
              <a:rPr lang="en-US" sz="1800" dirty="0">
                <a:effectLst/>
                <a:latin typeface="Times New Roman" panose="02020603050405020304" pitchFamily="18" charset="0"/>
                <a:ea typeface="Calibri" panose="020F0502020204030204" pitchFamily="34" charset="0"/>
              </a:rPr>
              <a:t>. We use normalization for the prediction phase in the predefined weight matrices model with the equation presented here.</a:t>
            </a: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627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adaptive systems, we use three rest request methods to play a game on </a:t>
            </a:r>
            <a:r>
              <a:rPr lang="en-US" dirty="0" err="1"/>
              <a:t>eothello</a:t>
            </a:r>
            <a:r>
              <a:rPr lang="en-US" dirty="0"/>
              <a:t> dot com against another computer player created by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method, add a challenge, </a:t>
            </a:r>
            <a:r>
              <a:rPr lang="en-US" sz="1100" dirty="0">
                <a:latin typeface="Barlow" panose="00000500000000000000" pitchFamily="2" charset="0"/>
              </a:rPr>
              <a:t>creates a game on </a:t>
            </a:r>
            <a:r>
              <a:rPr lang="en-US" sz="1100" dirty="0" err="1">
                <a:latin typeface="Barlow" panose="00000500000000000000" pitchFamily="2" charset="0"/>
              </a:rPr>
              <a:t>eothello</a:t>
            </a:r>
            <a:r>
              <a:rPr lang="en-US" sz="1100" dirty="0">
                <a:latin typeface="Barlow" panose="00000500000000000000" pitchFamily="2" charset="0"/>
              </a:rPr>
              <a:t> with the </a:t>
            </a:r>
            <a:r>
              <a:rPr lang="en-US" sz="1100" dirty="0" err="1">
                <a:latin typeface="Barlow" panose="00000500000000000000" pitchFamily="2" charset="0"/>
              </a:rPr>
              <a:t>playerid</a:t>
            </a:r>
            <a:r>
              <a:rPr lang="en-US" sz="1100" dirty="0">
                <a:latin typeface="Barlow" panose="00000500000000000000" pitchFamily="2" charset="0"/>
              </a:rPr>
              <a:t> specified in the request endpoint path. This request returns a </a:t>
            </a:r>
            <a:r>
              <a:rPr lang="en-US" sz="1100" dirty="0" err="1">
                <a:latin typeface="Barlow" panose="00000500000000000000" pitchFamily="2" charset="0"/>
              </a:rPr>
              <a:t>game_id</a:t>
            </a:r>
            <a:r>
              <a:rPr lang="en-US" sz="1100" dirty="0">
                <a:latin typeface="Barlow" panose="00000500000000000000" pitchFamily="2" charset="0"/>
              </a:rPr>
              <a:t> parameter to be used for the other requests.</a:t>
            </a:r>
            <a:endParaRPr lang="ro-RO"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method, get game updates, </a:t>
            </a:r>
            <a:r>
              <a:rPr lang="en-US" sz="1100" dirty="0">
                <a:latin typeface="Barlow" panose="00000500000000000000" pitchFamily="2" charset="0"/>
              </a:rPr>
              <a:t>allows the player to receive update about the state of the game. It also uses the body format described here where </a:t>
            </a:r>
            <a:r>
              <a:rPr lang="en-US" sz="1100" dirty="0" err="1">
                <a:latin typeface="Barlow" panose="00000500000000000000" pitchFamily="2" charset="0"/>
              </a:rPr>
              <a:t>game_id</a:t>
            </a:r>
            <a:r>
              <a:rPr lang="en-US" sz="1100" dirty="0">
                <a:latin typeface="Barlow" panose="00000500000000000000" pitchFamily="2" charset="0"/>
              </a:rPr>
              <a:t> is the parameter returned from add a challenge request and the </a:t>
            </a:r>
            <a:r>
              <a:rPr lang="en-US" sz="1100" dirty="0" err="1">
                <a:latin typeface="Barlow" panose="00000500000000000000" pitchFamily="2" charset="0"/>
              </a:rPr>
              <a:t>last_board_moves</a:t>
            </a:r>
            <a:r>
              <a:rPr lang="en-US" sz="1100" dirty="0">
                <a:latin typeface="Barlow" panose="00000500000000000000" pitchFamily="2" charset="0"/>
              </a:rPr>
              <a:t> is the string of moves with the Othello notation until that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The last method, make a move, allows the player to make a move on the board.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Using these methods, we have all the necessities to play a game using their API.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181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sz="1800" dirty="0">
                <a:effectLst/>
                <a:latin typeface="Times New Roman" panose="02020603050405020304" pitchFamily="18" charset="0"/>
                <a:ea typeface="Calibri" panose="020F0502020204030204" pitchFamily="34" charset="0"/>
              </a:rPr>
              <a:t>team of researchers came with two performant tables that solves the problem of thinking on which is the best position to capture on board, based on a value of that position called position weight value, positive value representing a better position and negative values representing a worse position to place the disk.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These tables are called </a:t>
            </a:r>
            <a:r>
              <a:rPr lang="en-US" sz="1800" dirty="0" err="1">
                <a:effectLst/>
                <a:latin typeface="Times New Roman" panose="02020603050405020304" pitchFamily="18" charset="0"/>
                <a:ea typeface="Calibri" panose="020F0502020204030204" pitchFamily="34" charset="0"/>
              </a:rPr>
              <a:t>Heur</a:t>
            </a:r>
            <a:r>
              <a:rPr lang="en-US" sz="1800" dirty="0">
                <a:effectLst/>
                <a:latin typeface="Times New Roman" panose="02020603050405020304" pitchFamily="18" charset="0"/>
                <a:ea typeface="Calibri" panose="020F0502020204030204" pitchFamily="34" charset="0"/>
              </a:rPr>
              <a:t> &amp; Bench matrices.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Although, these tables are different, they are both reduced to the main idea, prioritizing the corner, avoiding the dangerous zone and playing a strategical game of controlling the middle.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33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the deep model to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learn and function</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need to feed it an input image of the size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specified before the training phase</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image can be a numpy double dimension array, that contains a three value array which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represents</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color channels for red, green and blue.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implemented the disk color of white as red, the disk color of black as blue and the empty board as black for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array, shown in this figure.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Times New Roman" panose="02020603050405020304" pitchFamily="18" charset="0"/>
              </a:rPr>
              <a:t>Before using this model, we also need to think of the predefined learning values used in the training phase, for example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batch size,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 of epochs </a:t>
            </a:r>
            <a:r>
              <a:rPr lang="ro-RO" sz="1800" dirty="0">
                <a:effectLst/>
                <a:latin typeface="Times New Roman" panose="02020603050405020304" pitchFamily="18" charset="0"/>
                <a:ea typeface="Times New Roman" panose="02020603050405020304" pitchFamily="18" charset="0"/>
              </a:rPr>
              <a:t>and other</a:t>
            </a:r>
            <a:r>
              <a:rPr lang="en-US" sz="1800" dirty="0">
                <a:effectLst/>
                <a:latin typeface="Times New Roman" panose="02020603050405020304" pitchFamily="18" charset="0"/>
                <a:ea typeface="Times New Roman" panose="02020603050405020304" pitchFamily="18" charset="0"/>
              </a:rPr>
              <a:t> parameters</a:t>
            </a:r>
            <a:r>
              <a:rPr lang="ro-RO" sz="1800" dirty="0">
                <a:effectLst/>
                <a:latin typeface="Times New Roman" panose="02020603050405020304" pitchFamily="18" charset="0"/>
                <a:ea typeface="Times New Roman" panose="02020603050405020304" pitchFamily="18" charset="0"/>
              </a:rPr>
              <a:t>. We created a config file </a:t>
            </a:r>
            <a:r>
              <a:rPr lang="en-US" sz="1800" dirty="0">
                <a:effectLst/>
                <a:latin typeface="Times New Roman" panose="02020603050405020304" pitchFamily="18" charset="0"/>
                <a:ea typeface="Times New Roman" panose="02020603050405020304" pitchFamily="18" charset="0"/>
              </a:rPr>
              <a:t>with the parameters presented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017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839425" y="892450"/>
            <a:ext cx="4345200" cy="27900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sz="5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 name="Google Shape;10;p2"/>
          <p:cNvSpPr txBox="1">
            <a:spLocks noGrp="1"/>
          </p:cNvSpPr>
          <p:nvPr>
            <p:ph type="subTitle" idx="1"/>
          </p:nvPr>
        </p:nvSpPr>
        <p:spPr>
          <a:xfrm>
            <a:off x="839425" y="3596000"/>
            <a:ext cx="4109100" cy="442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Roboto Slab Light"/>
              <a:buNone/>
              <a:defRPr sz="1600">
                <a:solidFill>
                  <a:schemeClr val="dk1"/>
                </a:solidFill>
                <a:latin typeface="Barlow"/>
                <a:ea typeface="Barlow"/>
                <a:cs typeface="Barlow"/>
                <a:sym typeface="Barlow"/>
              </a:defRPr>
            </a:lvl1pPr>
            <a:lvl2pPr lvl="1">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9pPr>
          </a:lstStyle>
          <a:p>
            <a:endParaRPr/>
          </a:p>
        </p:txBody>
      </p:sp>
      <p:sp>
        <p:nvSpPr>
          <p:cNvPr id="11" name="Google Shape;11;p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686412" y="999275"/>
            <a:ext cx="3960300" cy="3381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3" name="Google Shape;193;p32"/>
          <p:cNvSpPr txBox="1">
            <a:spLocks noGrp="1"/>
          </p:cNvSpPr>
          <p:nvPr>
            <p:ph type="body" idx="2"/>
          </p:nvPr>
        </p:nvSpPr>
        <p:spPr>
          <a:xfrm>
            <a:off x="4497288" y="2150625"/>
            <a:ext cx="3960300" cy="22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chemeClr val="dk1"/>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4" name="Google Shape;194;p32"/>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3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3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21_1_1_1_1">
    <p:spTree>
      <p:nvGrpSpPr>
        <p:cNvPr id="1" name="Shape 241"/>
        <p:cNvGrpSpPr/>
        <p:nvPr/>
      </p:nvGrpSpPr>
      <p:grpSpPr>
        <a:xfrm>
          <a:off x="0" y="0"/>
          <a:ext cx="0" cy="0"/>
          <a:chOff x="0" y="0"/>
          <a:chExt cx="0" cy="0"/>
        </a:xfrm>
      </p:grpSpPr>
      <p:cxnSp>
        <p:nvCxnSpPr>
          <p:cNvPr id="242" name="Google Shape;242;p37"/>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37"/>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1_1_1_1_1_1">
    <p:spTree>
      <p:nvGrpSpPr>
        <p:cNvPr id="1" name="Shape 244"/>
        <p:cNvGrpSpPr/>
        <p:nvPr/>
      </p:nvGrpSpPr>
      <p:grpSpPr>
        <a:xfrm>
          <a:off x="0" y="0"/>
          <a:ext cx="0" cy="0"/>
          <a:chOff x="0" y="0"/>
          <a:chExt cx="0" cy="0"/>
        </a:xfrm>
      </p:grpSpPr>
      <p:cxnSp>
        <p:nvCxnSpPr>
          <p:cNvPr id="245" name="Google Shape;245;p38"/>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46" name="Google Shape;246;p38"/>
          <p:cNvGrpSpPr/>
          <p:nvPr/>
        </p:nvGrpSpPr>
        <p:grpSpPr>
          <a:xfrm>
            <a:off x="0" y="0"/>
            <a:ext cx="9143975" cy="5143500"/>
            <a:chOff x="0" y="0"/>
            <a:chExt cx="9143975" cy="5143500"/>
          </a:xfrm>
        </p:grpSpPr>
        <p:sp>
          <p:nvSpPr>
            <p:cNvPr id="247" name="Google Shape;247;p38"/>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687025" y="914025"/>
            <a:ext cx="7770000" cy="37161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Barlow"/>
              <a:buAutoNum type="arabicPeriod"/>
              <a:defRPr sz="1250">
                <a:solidFill>
                  <a:schemeClr val="lt1"/>
                </a:solidFill>
                <a:latin typeface="Barlow"/>
                <a:ea typeface="Barlow"/>
                <a:cs typeface="Barlow"/>
                <a:sym typeface="Barlow"/>
              </a:defRPr>
            </a:lvl1pPr>
            <a:lvl2pPr marL="914400" lvl="1" indent="-304800" rtl="0">
              <a:spcBef>
                <a:spcPts val="0"/>
              </a:spcBef>
              <a:spcAft>
                <a:spcPts val="0"/>
              </a:spcAft>
              <a:buClr>
                <a:srgbClr val="434343"/>
              </a:buClr>
              <a:buSzPts val="1200"/>
              <a:buFont typeface="Roboto Condensed Light"/>
              <a:buAutoNum type="alphaLcPeriod"/>
              <a:defRPr sz="1300">
                <a:solidFill>
                  <a:schemeClr val="lt1"/>
                </a:solidFill>
                <a:latin typeface="Barlow"/>
                <a:ea typeface="Barlow"/>
                <a:cs typeface="Barlow"/>
                <a:sym typeface="Barlow"/>
              </a:defRPr>
            </a:lvl2pPr>
            <a:lvl3pPr marL="1371600" lvl="2"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3pPr>
            <a:lvl4pPr marL="1828800" lvl="3"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4pPr>
            <a:lvl5pPr marL="2286000" lvl="4"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5pPr>
            <a:lvl6pPr marL="2743200" lvl="5"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6pPr>
            <a:lvl7pPr marL="3200400" lvl="6"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7pPr>
            <a:lvl8pPr marL="3657600" lvl="7"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8pPr>
            <a:lvl9pPr marL="4114800" lvl="8"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9pPr>
          </a:lstStyle>
          <a:p>
            <a:endParaRPr/>
          </a:p>
        </p:txBody>
      </p:sp>
      <p:sp>
        <p:nvSpPr>
          <p:cNvPr id="21" name="Google Shape;21;p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4471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2347075" y="2780375"/>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8" name="Google Shape;6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idx="2"/>
          </p:nvPr>
        </p:nvSpPr>
        <p:spPr>
          <a:xfrm>
            <a:off x="1525813"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0" name="Google Shape;70;p13"/>
          <p:cNvSpPr txBox="1">
            <a:spLocks noGrp="1"/>
          </p:cNvSpPr>
          <p:nvPr>
            <p:ph type="subTitle" idx="1"/>
          </p:nvPr>
        </p:nvSpPr>
        <p:spPr>
          <a:xfrm>
            <a:off x="1727863"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1" name="Google Shape;71;p13"/>
          <p:cNvSpPr txBox="1">
            <a:spLocks noGrp="1"/>
          </p:cNvSpPr>
          <p:nvPr>
            <p:ph type="title" idx="3"/>
          </p:nvPr>
        </p:nvSpPr>
        <p:spPr>
          <a:xfrm>
            <a:off x="4739387"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2" name="Google Shape;72;p13"/>
          <p:cNvSpPr txBox="1">
            <a:spLocks noGrp="1"/>
          </p:cNvSpPr>
          <p:nvPr>
            <p:ph type="subTitle" idx="4"/>
          </p:nvPr>
        </p:nvSpPr>
        <p:spPr>
          <a:xfrm>
            <a:off x="4941437"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3" name="Google Shape;73;p13"/>
          <p:cNvSpPr txBox="1">
            <a:spLocks noGrp="1"/>
          </p:cNvSpPr>
          <p:nvPr>
            <p:ph type="title" idx="5"/>
          </p:nvPr>
        </p:nvSpPr>
        <p:spPr>
          <a:xfrm>
            <a:off x="4739387"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4" name="Google Shape;74;p13"/>
          <p:cNvSpPr txBox="1">
            <a:spLocks noGrp="1"/>
          </p:cNvSpPr>
          <p:nvPr>
            <p:ph type="subTitle" idx="6"/>
          </p:nvPr>
        </p:nvSpPr>
        <p:spPr>
          <a:xfrm>
            <a:off x="4941437"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5" name="Google Shape;75;p13"/>
          <p:cNvSpPr txBox="1">
            <a:spLocks noGrp="1"/>
          </p:cNvSpPr>
          <p:nvPr>
            <p:ph type="title" idx="7"/>
          </p:nvPr>
        </p:nvSpPr>
        <p:spPr>
          <a:xfrm>
            <a:off x="1525813"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6" name="Google Shape;76;p13"/>
          <p:cNvSpPr txBox="1">
            <a:spLocks noGrp="1"/>
          </p:cNvSpPr>
          <p:nvPr>
            <p:ph type="subTitle" idx="8"/>
          </p:nvPr>
        </p:nvSpPr>
        <p:spPr>
          <a:xfrm>
            <a:off x="1727863"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7" name="Google Shape;77;p13"/>
          <p:cNvSpPr txBox="1">
            <a:spLocks noGrp="1"/>
          </p:cNvSpPr>
          <p:nvPr>
            <p:ph type="title" idx="9" hasCustomPrompt="1"/>
          </p:nvPr>
        </p:nvSpPr>
        <p:spPr>
          <a:xfrm>
            <a:off x="5560629" y="2785034"/>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3" hasCustomPrompt="1"/>
          </p:nvPr>
        </p:nvSpPr>
        <p:spPr>
          <a:xfrm>
            <a:off x="2347075" y="963175"/>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title" idx="14" hasCustomPrompt="1"/>
          </p:nvPr>
        </p:nvSpPr>
        <p:spPr>
          <a:xfrm>
            <a:off x="5560626" y="967858"/>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3"/>
          <p:cNvSpPr txBox="1">
            <a:spLocks noGrp="1"/>
          </p:cNvSpPr>
          <p:nvPr>
            <p:ph type="title" idx="15"/>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6298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825" y="1161025"/>
            <a:ext cx="7630200" cy="3461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
        <p:nvSpPr>
          <p:cNvPr id="7" name="Google Shape;7;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8" r:id="rId3"/>
    <p:sldLayoutId id="2147483683" r:id="rId4"/>
    <p:sldLayoutId id="2147483684" r:id="rId5"/>
    <p:sldLayoutId id="2147483689"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839426" y="892450"/>
            <a:ext cx="3948026" cy="2273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5400" dirty="0"/>
              <a:t>Deep Learning</a:t>
            </a:r>
            <a:br>
              <a:rPr lang="en" sz="5400" dirty="0"/>
            </a:br>
            <a:r>
              <a:rPr lang="en" sz="5400" dirty="0"/>
              <a:t>in Othello games</a:t>
            </a:r>
            <a:br>
              <a:rPr lang="en" dirty="0"/>
            </a:br>
            <a:r>
              <a:rPr lang="en" sz="4400" dirty="0">
                <a:solidFill>
                  <a:schemeClr val="bg1">
                    <a:lumMod val="60000"/>
                    <a:lumOff val="40000"/>
                  </a:schemeClr>
                </a:solidFill>
              </a:rPr>
              <a:t>Dissertation</a:t>
            </a:r>
            <a:endParaRPr dirty="0">
              <a:solidFill>
                <a:schemeClr val="bg1">
                  <a:lumMod val="60000"/>
                  <a:lumOff val="40000"/>
                </a:schemeClr>
              </a:solidFill>
              <a:latin typeface="Teko Light"/>
              <a:ea typeface="Teko Light"/>
              <a:cs typeface="Teko Light"/>
              <a:sym typeface="Teko Light"/>
            </a:endParaRPr>
          </a:p>
        </p:txBody>
      </p:sp>
      <p:sp>
        <p:nvSpPr>
          <p:cNvPr id="260" name="Google Shape;260;p42"/>
          <p:cNvSpPr txBox="1">
            <a:spLocks noGrp="1"/>
          </p:cNvSpPr>
          <p:nvPr>
            <p:ph type="subTitle" idx="1"/>
          </p:nvPr>
        </p:nvSpPr>
        <p:spPr>
          <a:xfrm>
            <a:off x="929574" y="3591643"/>
            <a:ext cx="3857878" cy="776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Specialization:  Advanced Computing Systems</a:t>
            </a:r>
          </a:p>
          <a:p>
            <a:pPr marL="0" lvl="0" indent="0" algn="l" rtl="0">
              <a:spcBef>
                <a:spcPts val="0"/>
              </a:spcBef>
              <a:spcAft>
                <a:spcPts val="0"/>
              </a:spcAft>
              <a:buNone/>
            </a:pPr>
            <a:r>
              <a:rPr lang="en-US" sz="1400" dirty="0"/>
              <a:t>Coordinator:  Conf. dr. </a:t>
            </a:r>
            <a:r>
              <a:rPr lang="en-US" sz="1400" dirty="0" err="1"/>
              <a:t>ing</a:t>
            </a:r>
            <a:r>
              <a:rPr lang="en-US" sz="1400" dirty="0"/>
              <a:t>. Morariu Daniel</a:t>
            </a:r>
          </a:p>
          <a:p>
            <a:pPr marL="0" lvl="0" indent="0" algn="l" rtl="0">
              <a:spcBef>
                <a:spcPts val="0"/>
              </a:spcBef>
              <a:spcAft>
                <a:spcPts val="0"/>
              </a:spcAft>
              <a:buNone/>
            </a:pPr>
            <a:r>
              <a:rPr lang="en-US" sz="1400" dirty="0"/>
              <a:t>Graduate:  </a:t>
            </a:r>
            <a:r>
              <a:rPr lang="en-US" sz="1400" dirty="0" err="1"/>
              <a:t>Bărbulescu</a:t>
            </a:r>
            <a:r>
              <a:rPr lang="en-US" sz="1400" dirty="0"/>
              <a:t> Adrian</a:t>
            </a:r>
          </a:p>
        </p:txBody>
      </p:sp>
      <p:sp>
        <p:nvSpPr>
          <p:cNvPr id="261" name="Google Shape;261;p42"/>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8166223" y="251750"/>
            <a:ext cx="290744" cy="163675"/>
            <a:chOff x="1475808" y="254825"/>
            <a:chExt cx="388592" cy="163675"/>
          </a:xfrm>
        </p:grpSpPr>
        <p:cxnSp>
          <p:nvCxnSpPr>
            <p:cNvPr id="264" name="Google Shape;264;p42"/>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2"/>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2"/>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272" name="Google Shape;272;p42">
            <a:hlinkClick r:id="" action="ppaction://noaction"/>
          </p:cNvPr>
          <p:cNvSpPr txBox="1"/>
          <p:nvPr/>
        </p:nvSpPr>
        <p:spPr>
          <a:xfrm>
            <a:off x="3031165" y="92537"/>
            <a:ext cx="3081669" cy="322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“LUCIAN BLAGA” UNIVERSITY OF SIBIU</a:t>
            </a:r>
          </a:p>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ENGINEERING FACULTY</a:t>
            </a:r>
          </a:p>
        </p:txBody>
      </p:sp>
      <p:pic>
        <p:nvPicPr>
          <p:cNvPr id="3" name="Picture 2">
            <a:extLst>
              <a:ext uri="{FF2B5EF4-FFF2-40B4-BE49-F238E27FC236}">
                <a16:creationId xmlns:a16="http://schemas.microsoft.com/office/drawing/2014/main" id="{0645ACF0-D6C1-42F9-9106-667E21CC376C}"/>
              </a:ext>
            </a:extLst>
          </p:cNvPr>
          <p:cNvPicPr>
            <a:picLocks noChangeAspect="1"/>
          </p:cNvPicPr>
          <p:nvPr/>
        </p:nvPicPr>
        <p:blipFill>
          <a:blip r:embed="rId3"/>
          <a:stretch>
            <a:fillRect/>
          </a:stretch>
        </p:blipFill>
        <p:spPr>
          <a:xfrm>
            <a:off x="4811866" y="1077449"/>
            <a:ext cx="3857286" cy="2180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Deep Learning  Model (</a:t>
            </a:r>
            <a:r>
              <a:rPr lang="en-US" dirty="0" err="1">
                <a:solidFill>
                  <a:schemeClr val="lt1"/>
                </a:solidFill>
                <a:latin typeface="Teko Light"/>
                <a:ea typeface="Teko Light"/>
                <a:cs typeface="Teko Light"/>
                <a:sym typeface="Teko Light"/>
              </a:rPr>
              <a:t>ConvNet</a:t>
            </a:r>
            <a:r>
              <a:rPr lang="en-US" dirty="0">
                <a:solidFill>
                  <a:schemeClr val="lt1"/>
                </a:solidFill>
                <a:latin typeface="Teko Light"/>
                <a:ea typeface="Teko Light"/>
                <a:cs typeface="Teko Light"/>
                <a:sym typeface="Teko Light"/>
              </a:rPr>
              <a:t>)</a:t>
            </a:r>
            <a:endParaRPr lang="ro-RO" dirty="0"/>
          </a:p>
        </p:txBody>
      </p:sp>
      <p:pic>
        <p:nvPicPr>
          <p:cNvPr id="10" name="Picture 9">
            <a:extLst>
              <a:ext uri="{FF2B5EF4-FFF2-40B4-BE49-F238E27FC236}">
                <a16:creationId xmlns:a16="http://schemas.microsoft.com/office/drawing/2014/main" id="{A2946472-EC9F-3D2E-590A-C499245EB7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213" y="1351018"/>
            <a:ext cx="7718074" cy="977441"/>
          </a:xfrm>
          <a:prstGeom prst="rect">
            <a:avLst/>
          </a:prstGeom>
          <a:noFill/>
          <a:ln>
            <a:noFill/>
          </a:ln>
        </p:spPr>
      </p:pic>
      <p:pic>
        <p:nvPicPr>
          <p:cNvPr id="4" name="Picture 3">
            <a:extLst>
              <a:ext uri="{FF2B5EF4-FFF2-40B4-BE49-F238E27FC236}">
                <a16:creationId xmlns:a16="http://schemas.microsoft.com/office/drawing/2014/main" id="{2737396F-45DB-86E3-D3BF-67DD13DF51A3}"/>
              </a:ext>
            </a:extLst>
          </p:cNvPr>
          <p:cNvPicPr>
            <a:picLocks noChangeAspect="1"/>
          </p:cNvPicPr>
          <p:nvPr/>
        </p:nvPicPr>
        <p:blipFill>
          <a:blip r:embed="rId4"/>
          <a:stretch>
            <a:fillRect/>
          </a:stretch>
        </p:blipFill>
        <p:spPr>
          <a:xfrm>
            <a:off x="1193023" y="3824527"/>
            <a:ext cx="1971950" cy="504895"/>
          </a:xfrm>
          <a:prstGeom prst="rect">
            <a:avLst/>
          </a:prstGeom>
        </p:spPr>
      </p:pic>
      <p:pic>
        <p:nvPicPr>
          <p:cNvPr id="7" name="Picture 6">
            <a:extLst>
              <a:ext uri="{FF2B5EF4-FFF2-40B4-BE49-F238E27FC236}">
                <a16:creationId xmlns:a16="http://schemas.microsoft.com/office/drawing/2014/main" id="{9325EE4E-9A93-4857-3CF1-C4372299BBC9}"/>
              </a:ext>
            </a:extLst>
          </p:cNvPr>
          <p:cNvPicPr>
            <a:picLocks noChangeAspect="1"/>
          </p:cNvPicPr>
          <p:nvPr/>
        </p:nvPicPr>
        <p:blipFill>
          <a:blip r:embed="rId5"/>
          <a:stretch>
            <a:fillRect/>
          </a:stretch>
        </p:blipFill>
        <p:spPr>
          <a:xfrm>
            <a:off x="1193023" y="3384034"/>
            <a:ext cx="1648055" cy="238158"/>
          </a:xfrm>
          <a:prstGeom prst="rect">
            <a:avLst/>
          </a:prstGeom>
        </p:spPr>
      </p:pic>
      <p:sp>
        <p:nvSpPr>
          <p:cNvPr id="16" name="Google Shape;278;p43">
            <a:extLst>
              <a:ext uri="{FF2B5EF4-FFF2-40B4-BE49-F238E27FC236}">
                <a16:creationId xmlns:a16="http://schemas.microsoft.com/office/drawing/2014/main" id="{78C98D9F-83F3-E46B-290A-769EA95B0160}"/>
              </a:ext>
            </a:extLst>
          </p:cNvPr>
          <p:cNvSpPr txBox="1">
            <a:spLocks/>
          </p:cNvSpPr>
          <p:nvPr/>
        </p:nvSpPr>
        <p:spPr>
          <a:xfrm>
            <a:off x="929574" y="2802803"/>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Activation functions:</a:t>
            </a:r>
          </a:p>
        </p:txBody>
      </p:sp>
    </p:spTree>
    <p:extLst>
      <p:ext uri="{BB962C8B-B14F-4D97-AF65-F5344CB8AC3E}">
        <p14:creationId xmlns:p14="http://schemas.microsoft.com/office/powerpoint/2010/main" val="265935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Results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DC0296DC-B303-780F-E22F-A179E9D57A1C}"/>
              </a:ext>
            </a:extLst>
          </p:cNvPr>
          <p:cNvPicPr>
            <a:picLocks noChangeAspect="1"/>
          </p:cNvPicPr>
          <p:nvPr/>
        </p:nvPicPr>
        <p:blipFill>
          <a:blip r:embed="rId3"/>
          <a:stretch>
            <a:fillRect/>
          </a:stretch>
        </p:blipFill>
        <p:spPr>
          <a:xfrm>
            <a:off x="1445455" y="1005653"/>
            <a:ext cx="2010056" cy="600159"/>
          </a:xfrm>
          <a:prstGeom prst="rect">
            <a:avLst/>
          </a:prstGeom>
        </p:spPr>
      </p:pic>
      <p:pic>
        <p:nvPicPr>
          <p:cNvPr id="7" name="Picture 6">
            <a:extLst>
              <a:ext uri="{FF2B5EF4-FFF2-40B4-BE49-F238E27FC236}">
                <a16:creationId xmlns:a16="http://schemas.microsoft.com/office/drawing/2014/main" id="{389CB0C3-F7FA-39BF-3A98-824981E97AAE}"/>
              </a:ext>
            </a:extLst>
          </p:cNvPr>
          <p:cNvPicPr>
            <a:picLocks noChangeAspect="1"/>
          </p:cNvPicPr>
          <p:nvPr/>
        </p:nvPicPr>
        <p:blipFill>
          <a:blip r:embed="rId4"/>
          <a:stretch>
            <a:fillRect/>
          </a:stretch>
        </p:blipFill>
        <p:spPr>
          <a:xfrm>
            <a:off x="1445455" y="1513603"/>
            <a:ext cx="2162477" cy="962159"/>
          </a:xfrm>
          <a:prstGeom prst="rect">
            <a:avLst/>
          </a:prstGeom>
        </p:spPr>
      </p:pic>
      <p:pic>
        <p:nvPicPr>
          <p:cNvPr id="16" name="Picture 15">
            <a:extLst>
              <a:ext uri="{FF2B5EF4-FFF2-40B4-BE49-F238E27FC236}">
                <a16:creationId xmlns:a16="http://schemas.microsoft.com/office/drawing/2014/main" id="{E00F0ADB-588E-C450-0DDE-EAEC0D58D1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0627" y="860778"/>
            <a:ext cx="2307375" cy="1728065"/>
          </a:xfrm>
          <a:prstGeom prst="rect">
            <a:avLst/>
          </a:prstGeom>
          <a:noFill/>
          <a:ln>
            <a:noFill/>
          </a:ln>
        </p:spPr>
      </p:pic>
      <p:pic>
        <p:nvPicPr>
          <p:cNvPr id="18" name="Picture 17">
            <a:extLst>
              <a:ext uri="{FF2B5EF4-FFF2-40B4-BE49-F238E27FC236}">
                <a16:creationId xmlns:a16="http://schemas.microsoft.com/office/drawing/2014/main" id="{DF08FD17-669A-07A6-1D31-6A443A8F624F}"/>
              </a:ext>
            </a:extLst>
          </p:cNvPr>
          <p:cNvPicPr>
            <a:picLocks noChangeAspect="1"/>
          </p:cNvPicPr>
          <p:nvPr/>
        </p:nvPicPr>
        <p:blipFill>
          <a:blip r:embed="rId6"/>
          <a:stretch>
            <a:fillRect/>
          </a:stretch>
        </p:blipFill>
        <p:spPr>
          <a:xfrm>
            <a:off x="1907124" y="4413296"/>
            <a:ext cx="4734586" cy="333422"/>
          </a:xfrm>
          <a:prstGeom prst="rect">
            <a:avLst/>
          </a:prstGeom>
        </p:spPr>
      </p:pic>
      <p:pic>
        <p:nvPicPr>
          <p:cNvPr id="20" name="Picture 19">
            <a:extLst>
              <a:ext uri="{FF2B5EF4-FFF2-40B4-BE49-F238E27FC236}">
                <a16:creationId xmlns:a16="http://schemas.microsoft.com/office/drawing/2014/main" id="{4390B017-F1F9-4AA8-1E2F-E183339AC3BA}"/>
              </a:ext>
            </a:extLst>
          </p:cNvPr>
          <p:cNvPicPr>
            <a:picLocks noChangeAspect="1"/>
          </p:cNvPicPr>
          <p:nvPr/>
        </p:nvPicPr>
        <p:blipFill>
          <a:blip r:embed="rId7"/>
          <a:stretch>
            <a:fillRect/>
          </a:stretch>
        </p:blipFill>
        <p:spPr>
          <a:xfrm>
            <a:off x="1193119" y="2701925"/>
            <a:ext cx="6162595" cy="1614185"/>
          </a:xfrm>
          <a:prstGeom prst="rect">
            <a:avLst/>
          </a:prstGeom>
        </p:spPr>
      </p:pic>
    </p:spTree>
    <p:extLst>
      <p:ext uri="{BB962C8B-B14F-4D97-AF65-F5344CB8AC3E}">
        <p14:creationId xmlns:p14="http://schemas.microsoft.com/office/powerpoint/2010/main" val="274016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Demo</a:t>
            </a:r>
            <a:endParaRPr lang="ro-RO" dirty="0"/>
          </a:p>
        </p:txBody>
      </p:sp>
      <p:pic>
        <p:nvPicPr>
          <p:cNvPr id="2" name="deepnet_playing">
            <a:hlinkClick r:id="" action="ppaction://media"/>
            <a:extLst>
              <a:ext uri="{FF2B5EF4-FFF2-40B4-BE49-F238E27FC236}">
                <a16:creationId xmlns:a16="http://schemas.microsoft.com/office/drawing/2014/main" id="{FE484B31-8C78-EAE4-80BD-A3939DB76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9742" y="911843"/>
            <a:ext cx="6830050" cy="3841904"/>
          </a:xfrm>
          <a:prstGeom prst="rect">
            <a:avLst/>
          </a:prstGeom>
        </p:spPr>
      </p:pic>
    </p:spTree>
    <p:extLst>
      <p:ext uri="{BB962C8B-B14F-4D97-AF65-F5344CB8AC3E}">
        <p14:creationId xmlns:p14="http://schemas.microsoft.com/office/powerpoint/2010/main" val="5447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307" name="Google Shape;307;p44">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4"/>
          <p:cNvGrpSpPr/>
          <p:nvPr/>
        </p:nvGrpSpPr>
        <p:grpSpPr>
          <a:xfrm>
            <a:off x="8166223" y="251750"/>
            <a:ext cx="290744" cy="163675"/>
            <a:chOff x="1475808" y="254825"/>
            <a:chExt cx="388592" cy="163675"/>
          </a:xfrm>
        </p:grpSpPr>
        <p:cxnSp>
          <p:nvCxnSpPr>
            <p:cNvPr id="310" name="Google Shape;310;p44"/>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44"/>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44"/>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1787;p91">
            <a:extLst>
              <a:ext uri="{FF2B5EF4-FFF2-40B4-BE49-F238E27FC236}">
                <a16:creationId xmlns:a16="http://schemas.microsoft.com/office/drawing/2014/main" id="{2F65B32B-B93B-A008-E0B2-3ABE307E8C8B}"/>
              </a:ext>
            </a:extLst>
          </p:cNvPr>
          <p:cNvSpPr txBox="1">
            <a:spLocks noGrp="1"/>
          </p:cNvSpPr>
          <p:nvPr>
            <p:ph type="title"/>
          </p:nvPr>
        </p:nvSpPr>
        <p:spPr>
          <a:xfrm>
            <a:off x="2348361" y="1295250"/>
            <a:ext cx="4447278" cy="127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600" dirty="0">
                <a:solidFill>
                  <a:schemeClr val="tx1"/>
                </a:solidFill>
              </a:rPr>
              <a:t>THANK YOU!</a:t>
            </a:r>
            <a:endParaRPr sz="9600" dirty="0">
              <a:solidFill>
                <a:schemeClr val="tx1"/>
              </a:solidFill>
            </a:endParaRPr>
          </a:p>
        </p:txBody>
      </p:sp>
      <p:sp>
        <p:nvSpPr>
          <p:cNvPr id="46" name="Subtitle 4">
            <a:extLst>
              <a:ext uri="{FF2B5EF4-FFF2-40B4-BE49-F238E27FC236}">
                <a16:creationId xmlns:a16="http://schemas.microsoft.com/office/drawing/2014/main" id="{B12634B2-CBB9-A979-F04D-09E76ADCE43E}"/>
              </a:ext>
            </a:extLst>
          </p:cNvPr>
          <p:cNvSpPr>
            <a:spLocks noGrp="1"/>
          </p:cNvSpPr>
          <p:nvPr>
            <p:ph type="subTitle" idx="1"/>
          </p:nvPr>
        </p:nvSpPr>
        <p:spPr>
          <a:xfrm>
            <a:off x="2404861" y="2402701"/>
            <a:ext cx="4334278" cy="819069"/>
          </a:xfrm>
        </p:spPr>
        <p:txBody>
          <a:bodyPr/>
          <a:lstStyle/>
          <a:p>
            <a:r>
              <a:rPr lang="en-US" sz="3600" b="1" dirty="0">
                <a:solidFill>
                  <a:schemeClr val="bg1">
                    <a:lumMod val="60000"/>
                    <a:lumOff val="40000"/>
                  </a:schemeClr>
                </a:solidFill>
              </a:rPr>
              <a:t>Any questions? </a:t>
            </a:r>
            <a:endParaRPr lang="ro-RO" sz="3600" b="1" dirty="0">
              <a:solidFill>
                <a:schemeClr val="bg1">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037345"/>
            <a:ext cx="7770000" cy="3592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Othello, also called </a:t>
            </a:r>
            <a:r>
              <a:rPr lang="en-US" dirty="0" err="1">
                <a:solidFill>
                  <a:schemeClr val="dk1"/>
                </a:solidFill>
              </a:rPr>
              <a:t>Reversi</a:t>
            </a:r>
            <a:r>
              <a:rPr lang="en-US" dirty="0">
                <a:solidFill>
                  <a:schemeClr val="dk1"/>
                </a:solidFill>
              </a:rPr>
              <a:t>, is a strategy board game for two players, played on an 8×8 uncheckered board. The name was selected by Hasegawa as a reference to the Shakespearean play Othello, the Moor of Venice, referring to the conflict between the Moor Othello and Iago, and more controversially, to the unfolding drama between Othello, who is black, and Desdemona, who is white.</a:t>
            </a:r>
          </a:p>
        </p:txBody>
      </p:sp>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Introduction</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1" name="Picture 10" descr="Othello tutorial, p.4 – Playin' on the edge! – Bona Ludo">
            <a:extLst>
              <a:ext uri="{FF2B5EF4-FFF2-40B4-BE49-F238E27FC236}">
                <a16:creationId xmlns:a16="http://schemas.microsoft.com/office/drawing/2014/main" id="{AC6145C8-B832-6CEA-21A3-C99AF13B97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3864" y="2571750"/>
            <a:ext cx="1887855" cy="1876425"/>
          </a:xfrm>
          <a:prstGeom prst="rect">
            <a:avLst/>
          </a:prstGeom>
          <a:noFill/>
          <a:ln>
            <a:noFill/>
          </a:ln>
        </p:spPr>
      </p:pic>
      <p:pic>
        <p:nvPicPr>
          <p:cNvPr id="12" name="Picture 11" descr="Othello game rules">
            <a:extLst>
              <a:ext uri="{FF2B5EF4-FFF2-40B4-BE49-F238E27FC236}">
                <a16:creationId xmlns:a16="http://schemas.microsoft.com/office/drawing/2014/main" id="{B2713A83-C211-EACF-347C-F13F0C39C4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4862" y="2632550"/>
            <a:ext cx="1754823" cy="1754823"/>
          </a:xfrm>
          <a:prstGeom prst="rect">
            <a:avLst/>
          </a:prstGeom>
          <a:noFill/>
          <a:ln>
            <a:noFill/>
          </a:ln>
        </p:spPr>
      </p:pic>
      <p:pic>
        <p:nvPicPr>
          <p:cNvPr id="1026" name="Picture 2" descr="Othello eBook by William Shakespeare - 9781775412144 | Rakuten Kobo Greece">
            <a:extLst>
              <a:ext uri="{FF2B5EF4-FFF2-40B4-BE49-F238E27FC236}">
                <a16:creationId xmlns:a16="http://schemas.microsoft.com/office/drawing/2014/main" id="{AF4B95BF-C8B5-9D85-5F56-7C969F577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74" y="2490541"/>
            <a:ext cx="1457630" cy="20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4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Introduction</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1" y="999275"/>
            <a:ext cx="6391931" cy="3381300"/>
          </a:xfrm>
        </p:spPr>
        <p:txBody>
          <a:bodyPr/>
          <a:lstStyle/>
          <a:p>
            <a:pPr marL="139700" indent="0">
              <a:buNone/>
            </a:pPr>
            <a:r>
              <a:rPr lang="en-US" sz="1200" b="1" dirty="0"/>
              <a:t>Deep Learning</a:t>
            </a:r>
          </a:p>
          <a:p>
            <a:pPr marL="139700" indent="0">
              <a:buNone/>
            </a:pPr>
            <a:endParaRPr lang="en-US" sz="1200" b="1" dirty="0"/>
          </a:p>
          <a:p>
            <a:pPr marL="139700" indent="0">
              <a:buNone/>
            </a:pPr>
            <a:r>
              <a:rPr lang="en-US" sz="1200" dirty="0"/>
              <a:t>Deep learning (also known as deep structured learning) is part of a broader family of machine learning methods based on artificial neural networks with representation learning. Learning can be supervised, semi-supervised or unsupervised.</a:t>
            </a:r>
          </a:p>
          <a:p>
            <a:pPr marL="139700" indent="0">
              <a:buNone/>
            </a:pPr>
            <a:endParaRPr lang="en-US" sz="1200" dirty="0"/>
          </a:p>
          <a:p>
            <a:pPr marL="139700" indent="0">
              <a:buNone/>
            </a:pPr>
            <a:r>
              <a:rPr lang="en-US" sz="1200" b="1" dirty="0"/>
              <a:t>Convolutional neural networks (CNN/</a:t>
            </a:r>
            <a:r>
              <a:rPr lang="en-US" sz="1200" b="1" dirty="0" err="1"/>
              <a:t>ConvNet</a:t>
            </a:r>
            <a:r>
              <a:rPr lang="en-US" sz="1200" b="1" dirty="0"/>
              <a:t>)</a:t>
            </a:r>
          </a:p>
          <a:p>
            <a:pPr marL="139700" indent="0">
              <a:buNone/>
            </a:pPr>
            <a:endParaRPr lang="en-US" sz="1200" b="1" dirty="0"/>
          </a:p>
          <a:p>
            <a:pPr marL="139700" indent="0">
              <a:buNone/>
            </a:pPr>
            <a:r>
              <a:rPr lang="en-US" sz="1200" dirty="0"/>
              <a:t>Most modern deep learning models are based on artificial neural networks, specifically convolutional neural networks (CNN).</a:t>
            </a:r>
            <a:endParaRPr lang="ro-RO" sz="1200" dirty="0"/>
          </a:p>
        </p:txBody>
      </p:sp>
      <p:pic>
        <p:nvPicPr>
          <p:cNvPr id="10" name="Picture 9" descr="Deep Learning Spreads">
            <a:extLst>
              <a:ext uri="{FF2B5EF4-FFF2-40B4-BE49-F238E27FC236}">
                <a16:creationId xmlns:a16="http://schemas.microsoft.com/office/drawing/2014/main" id="{A3C3F6F3-EB3F-E2BC-F4F8-F79B8109D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411" y="3106203"/>
            <a:ext cx="2767316" cy="1529118"/>
          </a:xfrm>
          <a:prstGeom prst="rect">
            <a:avLst/>
          </a:prstGeom>
          <a:noFill/>
          <a:ln>
            <a:noFill/>
          </a:ln>
        </p:spPr>
      </p:pic>
      <p:pic>
        <p:nvPicPr>
          <p:cNvPr id="11" name="Picture 10">
            <a:extLst>
              <a:ext uri="{FF2B5EF4-FFF2-40B4-BE49-F238E27FC236}">
                <a16:creationId xmlns:a16="http://schemas.microsoft.com/office/drawing/2014/main" id="{A76B0935-0435-F80D-F45D-35358691B3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73" y="1039909"/>
            <a:ext cx="1652404" cy="1827147"/>
          </a:xfrm>
          <a:prstGeom prst="rect">
            <a:avLst/>
          </a:prstGeom>
          <a:noFill/>
          <a:ln>
            <a:noFill/>
          </a:ln>
        </p:spPr>
      </p:pic>
      <p:pic>
        <p:nvPicPr>
          <p:cNvPr id="12" name="Picture 11">
            <a:extLst>
              <a:ext uri="{FF2B5EF4-FFF2-40B4-BE49-F238E27FC236}">
                <a16:creationId xmlns:a16="http://schemas.microsoft.com/office/drawing/2014/main" id="{629E19DC-5DE9-EEDF-7C15-DA70CF8695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2594" y="3261631"/>
            <a:ext cx="2568153" cy="1373690"/>
          </a:xfrm>
          <a:prstGeom prst="rect">
            <a:avLst/>
          </a:prstGeom>
          <a:noFill/>
          <a:ln>
            <a:noFill/>
          </a:ln>
        </p:spPr>
      </p:pic>
      <p:pic>
        <p:nvPicPr>
          <p:cNvPr id="1026" name="Picture 2" descr="Image Detection, Recognition, And Classification With Machine Learning -  Azati: Uniting experts to fulfil important projects">
            <a:extLst>
              <a:ext uri="{FF2B5EF4-FFF2-40B4-BE49-F238E27FC236}">
                <a16:creationId xmlns:a16="http://schemas.microsoft.com/office/drawing/2014/main" id="{C634D26B-DB25-B77E-DCCC-900AE2118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758" y="3359362"/>
            <a:ext cx="2042426" cy="102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3376884"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Adaptive model contains 2 sub-models:</a:t>
            </a:r>
          </a:p>
          <a:p>
            <a:pPr marL="285750" lvl="0" indent="-285750" algn="l" rtl="0">
              <a:spcBef>
                <a:spcPts val="0"/>
              </a:spcBef>
              <a:spcAft>
                <a:spcPts val="0"/>
              </a:spcAft>
              <a:buFont typeface="Arial" panose="020B0604020202020204" pitchFamily="34" charset="0"/>
              <a:buChar char="•"/>
            </a:pPr>
            <a:r>
              <a:rPr lang="en-US" dirty="0">
                <a:solidFill>
                  <a:schemeClr val="dk1"/>
                </a:solidFill>
              </a:rPr>
              <a:t>The predefined weight matrices/tables</a:t>
            </a:r>
          </a:p>
          <a:p>
            <a:pPr marL="285750" indent="-285750">
              <a:buFont typeface="Arial" panose="020B0604020202020204" pitchFamily="34" charset="0"/>
              <a:buChar char="•"/>
            </a:pPr>
            <a:r>
              <a:rPr lang="en-US" dirty="0">
                <a:solidFill>
                  <a:schemeClr val="dk1"/>
                </a:solidFill>
              </a:rPr>
              <a:t>The deep learning model</a:t>
            </a:r>
          </a:p>
          <a:p>
            <a:pPr marL="285750" indent="-285750">
              <a:buFont typeface="Arial" panose="020B0604020202020204" pitchFamily="34" charset="0"/>
              <a:buChar char="•"/>
            </a:pPr>
            <a:endParaRPr lang="en-US" dirty="0">
              <a:solidFill>
                <a:schemeClr val="dk1"/>
              </a:solidFill>
            </a:endParaRPr>
          </a:p>
          <a:p>
            <a:pPr marL="285750" indent="-285750">
              <a:buFont typeface="Arial" panose="020B0604020202020204" pitchFamily="34" charset="0"/>
              <a:buChar char="•"/>
            </a:pPr>
            <a:endParaRPr lang="en-US" dirty="0">
              <a:solidFill>
                <a:schemeClr val="dk1"/>
              </a:solidFill>
            </a:endParaRPr>
          </a:p>
          <a:p>
            <a:pPr marL="0" indent="0">
              <a:buNone/>
            </a:pPr>
            <a:endParaRPr lang="en-US" dirty="0">
              <a:solidFill>
                <a:schemeClr val="dk1"/>
              </a:solidFill>
            </a:endParaRPr>
          </a:p>
          <a:p>
            <a:pPr marL="0" indent="0">
              <a:buNone/>
            </a:pPr>
            <a:r>
              <a:rPr lang="en-US" dirty="0">
                <a:solidFill>
                  <a:schemeClr val="dk1"/>
                </a:solidFill>
              </a:rPr>
              <a:t>Tools used:</a:t>
            </a: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Architecture</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0" name="Picture 9">
            <a:extLst>
              <a:ext uri="{FF2B5EF4-FFF2-40B4-BE49-F238E27FC236}">
                <a16:creationId xmlns:a16="http://schemas.microsoft.com/office/drawing/2014/main" id="{E36A34D0-C92D-DB48-72C5-DDD76ABE0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00279" y="1251761"/>
            <a:ext cx="4096817" cy="3256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Python Logo and symbol, meaning, history, PNG">
            <a:extLst>
              <a:ext uri="{FF2B5EF4-FFF2-40B4-BE49-F238E27FC236}">
                <a16:creationId xmlns:a16="http://schemas.microsoft.com/office/drawing/2014/main" id="{7702804B-8ACB-F0AC-3906-2F8F5E7FD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70" y="3144877"/>
            <a:ext cx="1901173" cy="10694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TensorFlow Is The Fastest Growing Deep Learning Framework In 2019">
            <a:extLst>
              <a:ext uri="{FF2B5EF4-FFF2-40B4-BE49-F238E27FC236}">
                <a16:creationId xmlns:a16="http://schemas.microsoft.com/office/drawing/2014/main" id="{A9AB4944-9615-84EF-2138-4AF3D648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552" y="2784201"/>
            <a:ext cx="1623250" cy="913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eras for R - RStudio">
            <a:extLst>
              <a:ext uri="{FF2B5EF4-FFF2-40B4-BE49-F238E27FC236}">
                <a16:creationId xmlns:a16="http://schemas.microsoft.com/office/drawing/2014/main" id="{7E7B5C08-1ED6-778E-FD85-4454EB4A5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0716" y="3756893"/>
            <a:ext cx="1418793" cy="7510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NumPy Series List Page | Code By Kelvin">
            <a:extLst>
              <a:ext uri="{FF2B5EF4-FFF2-40B4-BE49-F238E27FC236}">
                <a16:creationId xmlns:a16="http://schemas.microsoft.com/office/drawing/2014/main" id="{D4F83886-EC9B-9242-74F1-08F0B7DCE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1778" y="3144877"/>
            <a:ext cx="788963" cy="7889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063ED25D-0F96-02A7-6D02-DA78131B0B09}"/>
              </a:ext>
            </a:extLst>
          </p:cNvPr>
          <p:cNvCxnSpPr>
            <a:cxnSpLocks/>
          </p:cNvCxnSpPr>
          <p:nvPr/>
        </p:nvCxnSpPr>
        <p:spPr>
          <a:xfrm>
            <a:off x="3971699" y="1190657"/>
            <a:ext cx="0" cy="33783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58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Dataset</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3381300"/>
          </a:xfrm>
        </p:spPr>
        <p:txBody>
          <a:bodyPr/>
          <a:lstStyle/>
          <a:p>
            <a:pPr marL="139700" indent="0">
              <a:buNone/>
            </a:pPr>
            <a:r>
              <a:rPr lang="en-US" dirty="0"/>
              <a:t>The deep learning model uses a collection of datasets from different sources for the learning process. The datasets are the following: a csv file from Kaggle with over 10000 games hosted on eothello.com, a dataset containing matches between professional Othello players and a dataset of matches played by our implementation of the adaptive model.</a:t>
            </a:r>
          </a:p>
          <a:p>
            <a:pPr marL="139700" indent="0">
              <a:buNone/>
            </a:pPr>
            <a:endParaRPr lang="en-US" dirty="0"/>
          </a:p>
          <a:p>
            <a:pPr marL="139700" indent="0">
              <a:buNone/>
            </a:pPr>
            <a:r>
              <a:rPr lang="en-US" dirty="0"/>
              <a:t>Example of a registered match in the pro matches dataset in the XML format:</a:t>
            </a:r>
          </a:p>
          <a:p>
            <a:pPr marL="139700" indent="0">
              <a:buNone/>
            </a:pPr>
            <a:endParaRPr lang="en-US" sz="1000" dirty="0"/>
          </a:p>
          <a:p>
            <a:pPr marL="139700" indent="0">
              <a:buNone/>
            </a:pPr>
            <a:r>
              <a:rPr lang="ro-RO" sz="1000" dirty="0"/>
              <a:t>&lt;game-collection&gt;</a:t>
            </a:r>
          </a:p>
          <a:p>
            <a:pPr marL="139700" indent="0">
              <a:buNone/>
            </a:pPr>
            <a:r>
              <a:rPr lang="ro-RO" sz="1000" dirty="0"/>
              <a:t>&lt;game&gt;</a:t>
            </a:r>
          </a:p>
          <a:p>
            <a:pPr marL="139700" indent="0">
              <a:buNone/>
            </a:pPr>
            <a:r>
              <a:rPr lang="ro-RO" sz="1000" dirty="0"/>
              <a:t>&lt;event date="2004-05" name="yahoo japan"/&gt;</a:t>
            </a:r>
          </a:p>
          <a:p>
            <a:pPr marL="139700" indent="0">
              <a:buNone/>
            </a:pPr>
            <a:r>
              <a:rPr lang="ro-RO" sz="1000" dirty="0"/>
              <a:t>&lt;result winner="black" type="normal"&gt;51-12&lt;/result&gt;</a:t>
            </a:r>
          </a:p>
          <a:p>
            <a:pPr marL="139700" indent="0">
              <a:buNone/>
            </a:pPr>
            <a:r>
              <a:rPr lang="ro-RO" sz="1000" dirty="0"/>
              <a:t>&lt;player color="black" name="seeley ben"/&gt;</a:t>
            </a:r>
          </a:p>
          <a:p>
            <a:pPr marL="139700" indent="0">
              <a:buNone/>
            </a:pPr>
            <a:r>
              <a:rPr lang="ro-RO" sz="1000" dirty="0"/>
              <a:t>&lt;player color="white" name="suekuni makoto"/&gt;</a:t>
            </a:r>
          </a:p>
          <a:p>
            <a:pPr marL="139700" indent="0">
              <a:buNone/>
            </a:pPr>
            <a:r>
              <a:rPr lang="ro-RO" sz="1000" dirty="0"/>
              <a:t>&lt;moves game="othello-8x8" type="flat"&gt;f5d6c3d3c4f4c5b4c6e6f6b3a4g6g5h6e3f3g4h5h3g3e2d2d1c1b1e1f1c2f2e7d7f7e8b6b5a3a5a6f8c8d8g8h2c7b7g2b8a8a7g1h1h4b2a2a1g7h7&lt;/moves&gt;</a:t>
            </a:r>
          </a:p>
          <a:p>
            <a:pPr marL="139700" indent="0">
              <a:buNone/>
            </a:pPr>
            <a:r>
              <a:rPr lang="ro-RO" sz="1000" dirty="0"/>
              <a:t>&lt;/game&gt;</a:t>
            </a:r>
          </a:p>
          <a:p>
            <a:pPr marL="139700" indent="0">
              <a:buNone/>
            </a:pPr>
            <a:r>
              <a:rPr lang="ro-RO" sz="1000" dirty="0"/>
              <a:t>....</a:t>
            </a:r>
          </a:p>
          <a:p>
            <a:pPr marL="139700" indent="0">
              <a:buNone/>
            </a:pPr>
            <a:r>
              <a:rPr lang="ro-RO" sz="1000" dirty="0"/>
              <a:t>&lt;game-collection&gt;</a:t>
            </a:r>
          </a:p>
          <a:p>
            <a:pPr marL="139700" indent="0">
              <a:buNone/>
            </a:pPr>
            <a:r>
              <a:rPr lang="ro-RO" dirty="0"/>
              <a:t>	</a:t>
            </a:r>
          </a:p>
          <a:p>
            <a:pPr marL="139700" indent="0">
              <a:buNone/>
            </a:pPr>
            <a:endParaRPr lang="ro-RO" dirty="0"/>
          </a:p>
        </p:txBody>
      </p:sp>
    </p:spTree>
    <p:extLst>
      <p:ext uri="{BB962C8B-B14F-4D97-AF65-F5344CB8AC3E}">
        <p14:creationId xmlns:p14="http://schemas.microsoft.com/office/powerpoint/2010/main" val="254227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770000"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Preprocessing is the process by which data is cleaned and normalized, this being the most important step in a project working with machine learning algorithms. </a:t>
            </a:r>
          </a:p>
          <a:p>
            <a:pPr marL="0" lvl="0" indent="0" algn="l" rtl="0">
              <a:spcBef>
                <a:spcPts val="0"/>
              </a:spcBef>
              <a:spcAft>
                <a:spcPts val="0"/>
              </a:spcAft>
              <a:buNone/>
            </a:pPr>
            <a:r>
              <a:rPr lang="en-US" dirty="0">
                <a:solidFill>
                  <a:schemeClr val="dk1"/>
                </a:solidFill>
              </a:rPr>
              <a:t>This method implements file parser functions for the different dataset formats and makes conversion between the in-program board and the board from the eothello.com website.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Normalization</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dirty="0">
                <a:solidFill>
                  <a:schemeClr val="dk1"/>
                </a:solidFill>
              </a:rPr>
              <a:t>In the simplest cases, normalization means adjusting values measured on different scales to a notionally common scale, often prior to averaging.</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Pre-Processing</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F0829A9B-2C66-9C99-26CC-6FFFB8F8F3CA}"/>
              </a:ext>
            </a:extLst>
          </p:cNvPr>
          <p:cNvPicPr>
            <a:picLocks noChangeAspect="1"/>
          </p:cNvPicPr>
          <p:nvPr/>
        </p:nvPicPr>
        <p:blipFill>
          <a:blip r:embed="rId3"/>
          <a:stretch>
            <a:fillRect/>
          </a:stretch>
        </p:blipFill>
        <p:spPr>
          <a:xfrm>
            <a:off x="3648012" y="3605574"/>
            <a:ext cx="1800476" cy="562053"/>
          </a:xfrm>
          <a:prstGeom prst="rect">
            <a:avLst/>
          </a:prstGeom>
        </p:spPr>
      </p:pic>
    </p:spTree>
    <p:extLst>
      <p:ext uri="{BB962C8B-B14F-4D97-AF65-F5344CB8AC3E}">
        <p14:creationId xmlns:p14="http://schemas.microsoft.com/office/powerpoint/2010/main" val="79989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cs typeface="Teko Light"/>
                <a:sym typeface="Teko Light"/>
              </a:rPr>
              <a:t>Game API methods</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518400"/>
          </a:xfrm>
        </p:spPr>
        <p:txBody>
          <a:bodyPr/>
          <a:lstStyle/>
          <a:p>
            <a:pPr marL="139700" indent="0">
              <a:buNone/>
            </a:pPr>
            <a:r>
              <a:rPr lang="en-US" dirty="0"/>
              <a:t>3 RESTful API methods used to play on eothello.com:</a:t>
            </a:r>
          </a:p>
          <a:p>
            <a:pPr marL="139700" indent="0">
              <a:buNone/>
            </a:pPr>
            <a:endParaRPr lang="ro-RO" dirty="0"/>
          </a:p>
        </p:txBody>
      </p:sp>
      <p:sp>
        <p:nvSpPr>
          <p:cNvPr id="11" name="TextBox 10">
            <a:extLst>
              <a:ext uri="{FF2B5EF4-FFF2-40B4-BE49-F238E27FC236}">
                <a16:creationId xmlns:a16="http://schemas.microsoft.com/office/drawing/2014/main" id="{DE576D8D-277E-7AAA-CD76-F9090C859D90}"/>
              </a:ext>
            </a:extLst>
          </p:cNvPr>
          <p:cNvSpPr txBox="1"/>
          <p:nvPr/>
        </p:nvSpPr>
        <p:spPr>
          <a:xfrm>
            <a:off x="687537" y="1517675"/>
            <a:ext cx="2781815" cy="1738938"/>
          </a:xfrm>
          <a:prstGeom prst="rect">
            <a:avLst/>
          </a:prstGeom>
          <a:noFill/>
        </p:spPr>
        <p:txBody>
          <a:bodyPr wrap="square" rtlCol="0">
            <a:spAutoFit/>
          </a:bodyPr>
          <a:lstStyle/>
          <a:p>
            <a:r>
              <a:rPr lang="en-US" b="1" dirty="0">
                <a:latin typeface="Barlow" panose="00000500000000000000" pitchFamily="2" charset="0"/>
              </a:rPr>
              <a:t>Add a challenge</a:t>
            </a:r>
          </a:p>
          <a:p>
            <a:endParaRPr lang="en-US" sz="1050" dirty="0">
              <a:latin typeface="Barlow" panose="00000500000000000000" pitchFamily="2" charset="0"/>
            </a:endParaRPr>
          </a:p>
          <a:p>
            <a:r>
              <a:rPr lang="en-US" sz="1050" dirty="0">
                <a:latin typeface="Barlow" panose="00000500000000000000" pitchFamily="2" charset="0"/>
              </a:rPr>
              <a:t>HTTP/1.1 – POST/add-challenge/{</a:t>
            </a:r>
            <a:r>
              <a:rPr lang="en-US" sz="1050" dirty="0" err="1">
                <a:latin typeface="Barlow" panose="00000500000000000000" pitchFamily="2" charset="0"/>
              </a:rPr>
              <a:t>player_id</a:t>
            </a:r>
            <a:r>
              <a:rPr lang="en-US" sz="1050" dirty="0">
                <a:latin typeface="Barlow" panose="00000500000000000000" pitchFamily="2" charset="0"/>
              </a:rPr>
              <a:t>}</a:t>
            </a:r>
          </a:p>
          <a:p>
            <a:endParaRPr lang="en-US" sz="1200" dirty="0">
              <a:latin typeface="Barlow" panose="00000500000000000000" pitchFamily="2" charset="0"/>
            </a:endParaRPr>
          </a:p>
          <a:p>
            <a:r>
              <a:rPr lang="en-US" sz="1200" dirty="0">
                <a:latin typeface="Barlow" panose="00000500000000000000" pitchFamily="2" charset="0"/>
              </a:rPr>
              <a:t>Creates a game on eothello.com with the </a:t>
            </a:r>
            <a:r>
              <a:rPr lang="en-US" sz="1200" dirty="0" err="1">
                <a:latin typeface="Barlow" panose="00000500000000000000" pitchFamily="2" charset="0"/>
              </a:rPr>
              <a:t>playerid</a:t>
            </a:r>
            <a:r>
              <a:rPr lang="en-US" sz="1200" dirty="0">
                <a:latin typeface="Barlow" panose="00000500000000000000" pitchFamily="2" charset="0"/>
              </a:rPr>
              <a:t> specified in the request endpoint path.</a:t>
            </a:r>
          </a:p>
          <a:p>
            <a:endParaRPr lang="en-US" sz="1200" dirty="0">
              <a:latin typeface="Barlow" panose="00000500000000000000" pitchFamily="2" charset="0"/>
            </a:endParaRPr>
          </a:p>
          <a:p>
            <a:r>
              <a:rPr lang="en-US" sz="1200" dirty="0">
                <a:latin typeface="Barlow" panose="00000500000000000000" pitchFamily="2" charset="0"/>
              </a:rPr>
              <a:t>Returns a </a:t>
            </a:r>
            <a:r>
              <a:rPr lang="en-US" sz="1200" dirty="0" err="1">
                <a:latin typeface="Barlow" panose="00000500000000000000" pitchFamily="2" charset="0"/>
              </a:rPr>
              <a:t>game_id</a:t>
            </a:r>
            <a:r>
              <a:rPr lang="en-US" sz="1200" dirty="0">
                <a:latin typeface="Barlow" panose="00000500000000000000" pitchFamily="2" charset="0"/>
              </a:rPr>
              <a:t> parameter.</a:t>
            </a:r>
            <a:endParaRPr lang="ro-RO" sz="1200" dirty="0">
              <a:latin typeface="Barlow" panose="00000500000000000000" pitchFamily="2" charset="0"/>
            </a:endParaRPr>
          </a:p>
        </p:txBody>
      </p:sp>
      <p:sp>
        <p:nvSpPr>
          <p:cNvPr id="12" name="TextBox 11">
            <a:extLst>
              <a:ext uri="{FF2B5EF4-FFF2-40B4-BE49-F238E27FC236}">
                <a16:creationId xmlns:a16="http://schemas.microsoft.com/office/drawing/2014/main" id="{1C3033CC-5B85-EF29-0896-CB5CDA86170F}"/>
              </a:ext>
            </a:extLst>
          </p:cNvPr>
          <p:cNvSpPr txBox="1"/>
          <p:nvPr/>
        </p:nvSpPr>
        <p:spPr>
          <a:xfrm>
            <a:off x="3469352" y="1504450"/>
            <a:ext cx="2623892" cy="3231654"/>
          </a:xfrm>
          <a:prstGeom prst="rect">
            <a:avLst/>
          </a:prstGeom>
          <a:noFill/>
        </p:spPr>
        <p:txBody>
          <a:bodyPr wrap="square" rtlCol="0">
            <a:spAutoFit/>
          </a:bodyPr>
          <a:lstStyle/>
          <a:p>
            <a:r>
              <a:rPr lang="en-US" b="1" dirty="0">
                <a:latin typeface="Barlow" panose="00000500000000000000" pitchFamily="2" charset="0"/>
              </a:rPr>
              <a:t>Get game updates</a:t>
            </a:r>
          </a:p>
          <a:p>
            <a:endParaRPr lang="en-US" sz="1100" b="1" dirty="0">
              <a:latin typeface="Barlow" panose="00000500000000000000" pitchFamily="2" charset="0"/>
            </a:endParaRPr>
          </a:p>
          <a:p>
            <a:r>
              <a:rPr lang="en-US" sz="1100" dirty="0">
                <a:latin typeface="Barlow" panose="00000500000000000000" pitchFamily="2" charset="0"/>
              </a:rPr>
              <a:t>HTTP/1.1 – POST/get-game-updates</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a:t>
            </a:r>
            <a:r>
              <a:rPr lang="en-US" sz="1200" dirty="0" err="1">
                <a:latin typeface="Barlow" panose="00000500000000000000" pitchFamily="2" charset="0"/>
              </a:rPr>
              <a:t>last_board_moves</a:t>
            </a:r>
            <a:r>
              <a:rPr lang="en-US" sz="1200" dirty="0">
                <a:latin typeface="Barlow" panose="00000500000000000000" pitchFamily="2" charset="0"/>
              </a:rPr>
              <a:t>={Y}&amp;</a:t>
            </a:r>
            <a:r>
              <a:rPr lang="en-US" sz="1200" dirty="0" err="1">
                <a:latin typeface="Barlow" panose="00000500000000000000" pitchFamily="2" charset="0"/>
              </a:rPr>
              <a:t>last_chat_message_id</a:t>
            </a:r>
            <a:r>
              <a:rPr lang="en-US" sz="1200" dirty="0">
                <a:latin typeface="Barlow" panose="00000500000000000000" pitchFamily="2" charset="0"/>
              </a:rPr>
              <a:t>=-1</a:t>
            </a:r>
          </a:p>
          <a:p>
            <a:endParaRPr lang="en-US" sz="1200" dirty="0">
              <a:latin typeface="Barlow" panose="00000500000000000000" pitchFamily="2" charset="0"/>
            </a:endParaRPr>
          </a:p>
          <a:p>
            <a:r>
              <a:rPr lang="en-US" sz="1200" dirty="0">
                <a:latin typeface="Barlow" panose="00000500000000000000" pitchFamily="2" charset="0"/>
              </a:rPr>
              <a:t>This method allows the player to receive update about the state of the game.</a:t>
            </a:r>
          </a:p>
          <a:p>
            <a:endParaRPr lang="en-US" sz="1200" dirty="0">
              <a:latin typeface="Barlow" panose="00000500000000000000" pitchFamily="2" charset="0"/>
            </a:endParaRPr>
          </a:p>
          <a:p>
            <a:r>
              <a:rPr lang="en-US" sz="1200" dirty="0">
                <a:latin typeface="Barlow" panose="00000500000000000000" pitchFamily="2" charset="0"/>
              </a:rPr>
              <a:t>Returns the server time, the turn for the player who should move, the winner if exists, empty otherwise, the previous moves played and the next update in milliseconds.</a:t>
            </a:r>
          </a:p>
        </p:txBody>
      </p:sp>
      <p:sp>
        <p:nvSpPr>
          <p:cNvPr id="13" name="TextBox 12">
            <a:extLst>
              <a:ext uri="{FF2B5EF4-FFF2-40B4-BE49-F238E27FC236}">
                <a16:creationId xmlns:a16="http://schemas.microsoft.com/office/drawing/2014/main" id="{3F8A3E94-5F84-F6A8-D718-E5B899AA5473}"/>
              </a:ext>
            </a:extLst>
          </p:cNvPr>
          <p:cNvSpPr txBox="1"/>
          <p:nvPr/>
        </p:nvSpPr>
        <p:spPr>
          <a:xfrm>
            <a:off x="6251167" y="1504450"/>
            <a:ext cx="2685364" cy="2492990"/>
          </a:xfrm>
          <a:prstGeom prst="rect">
            <a:avLst/>
          </a:prstGeom>
          <a:noFill/>
        </p:spPr>
        <p:txBody>
          <a:bodyPr wrap="square" rtlCol="0">
            <a:spAutoFit/>
          </a:bodyPr>
          <a:lstStyle/>
          <a:p>
            <a:r>
              <a:rPr lang="en-US" b="1" dirty="0">
                <a:latin typeface="Barlow" panose="00000500000000000000" pitchFamily="2" charset="0"/>
              </a:rPr>
              <a:t>Make a move</a:t>
            </a:r>
          </a:p>
          <a:p>
            <a:endParaRPr lang="en-US" sz="1100" b="1" dirty="0">
              <a:latin typeface="Barlow" panose="00000500000000000000" pitchFamily="2" charset="0"/>
            </a:endParaRPr>
          </a:p>
          <a:p>
            <a:r>
              <a:rPr lang="en-US" sz="1100" dirty="0">
                <a:latin typeface="Barlow" panose="00000500000000000000" pitchFamily="2" charset="0"/>
              </a:rPr>
              <a:t>HTTP/1.1 – POST/make-move</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={X}&amp;move={Y}&amp;</a:t>
            </a:r>
            <a:r>
              <a:rPr lang="en-US" sz="1200" dirty="0" err="1">
                <a:latin typeface="Barlow" panose="00000500000000000000" pitchFamily="2" charset="0"/>
              </a:rPr>
              <a:t>move_index</a:t>
            </a:r>
            <a:r>
              <a:rPr lang="en-US" sz="1200" dirty="0">
                <a:latin typeface="Barlow" panose="00000500000000000000" pitchFamily="2" charset="0"/>
              </a:rPr>
              <a:t>={Z}</a:t>
            </a:r>
          </a:p>
          <a:p>
            <a:endParaRPr lang="en-US" sz="1200" dirty="0">
              <a:latin typeface="Barlow" panose="00000500000000000000" pitchFamily="2" charset="0"/>
            </a:endParaRPr>
          </a:p>
          <a:p>
            <a:r>
              <a:rPr lang="en-US" sz="1200" dirty="0">
                <a:latin typeface="Barlow" panose="00000500000000000000" pitchFamily="2" charset="0"/>
              </a:rPr>
              <a:t>This method allows the player to make a move on the board.</a:t>
            </a:r>
          </a:p>
          <a:p>
            <a:endParaRPr lang="en-US" sz="1200" dirty="0">
              <a:latin typeface="Barlow" panose="00000500000000000000" pitchFamily="2" charset="0"/>
            </a:endParaRPr>
          </a:p>
          <a:p>
            <a:r>
              <a:rPr lang="en-US" sz="1200" dirty="0">
                <a:latin typeface="Barlow" panose="00000500000000000000" pitchFamily="2" charset="0"/>
              </a:rPr>
              <a:t>Returns the color of the player who has to move for the current turn.</a:t>
            </a:r>
          </a:p>
        </p:txBody>
      </p:sp>
      <p:cxnSp>
        <p:nvCxnSpPr>
          <p:cNvPr id="6" name="Straight Connector 5">
            <a:extLst>
              <a:ext uri="{FF2B5EF4-FFF2-40B4-BE49-F238E27FC236}">
                <a16:creationId xmlns:a16="http://schemas.microsoft.com/office/drawing/2014/main" id="{96499BA1-91DF-E36F-73B7-209814C2D61A}"/>
              </a:ext>
            </a:extLst>
          </p:cNvPr>
          <p:cNvCxnSpPr>
            <a:cxnSpLocks/>
          </p:cNvCxnSpPr>
          <p:nvPr/>
        </p:nvCxnSpPr>
        <p:spPr>
          <a:xfrm>
            <a:off x="3357923" y="1517675"/>
            <a:ext cx="0" cy="314653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06ACB3A-FF37-5AEE-C826-74A15FCC41C9}"/>
              </a:ext>
            </a:extLst>
          </p:cNvPr>
          <p:cNvCxnSpPr>
            <a:cxnSpLocks/>
          </p:cNvCxnSpPr>
          <p:nvPr/>
        </p:nvCxnSpPr>
        <p:spPr>
          <a:xfrm>
            <a:off x="6147215" y="1517675"/>
            <a:ext cx="0" cy="31465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00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7025" y="1215325"/>
            <a:ext cx="2919357" cy="3414799"/>
          </a:xfrm>
        </p:spPr>
        <p:txBody>
          <a:bodyPr/>
          <a:lstStyle/>
          <a:p>
            <a:pPr marL="139700" indent="0">
              <a:buNone/>
            </a:pPr>
            <a:endParaRPr lang="en-US" dirty="0"/>
          </a:p>
          <a:p>
            <a:pPr marL="139700" indent="0">
              <a:buNone/>
            </a:pPr>
            <a:r>
              <a:rPr lang="en-US" dirty="0"/>
              <a:t>Dangerous zones to place a disk (dark green):</a:t>
            </a:r>
            <a:endParaRPr lang="ro-RO" dirty="0"/>
          </a:p>
        </p:txBody>
      </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Predefined Weight Matrices Model</a:t>
            </a:r>
            <a:endParaRPr lang="ro-RO" dirty="0"/>
          </a:p>
        </p:txBody>
      </p:sp>
      <p:pic>
        <p:nvPicPr>
          <p:cNvPr id="10" name="Picture 9">
            <a:extLst>
              <a:ext uri="{FF2B5EF4-FFF2-40B4-BE49-F238E27FC236}">
                <a16:creationId xmlns:a16="http://schemas.microsoft.com/office/drawing/2014/main" id="{B2055A48-5437-F6BC-2C60-8E8185EB34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0240" y="2197732"/>
            <a:ext cx="1812925" cy="1820545"/>
          </a:xfrm>
          <a:prstGeom prst="rect">
            <a:avLst/>
          </a:prstGeom>
          <a:noFill/>
          <a:ln>
            <a:noFill/>
          </a:ln>
        </p:spPr>
      </p:pic>
      <p:cxnSp>
        <p:nvCxnSpPr>
          <p:cNvPr id="11" name="Straight Connector 10">
            <a:extLst>
              <a:ext uri="{FF2B5EF4-FFF2-40B4-BE49-F238E27FC236}">
                <a16:creationId xmlns:a16="http://schemas.microsoft.com/office/drawing/2014/main" id="{C7716D2E-6FD6-D30B-43C5-AA266DFF53BC}"/>
              </a:ext>
            </a:extLst>
          </p:cNvPr>
          <p:cNvCxnSpPr>
            <a:cxnSpLocks/>
          </p:cNvCxnSpPr>
          <p:nvPr/>
        </p:nvCxnSpPr>
        <p:spPr>
          <a:xfrm>
            <a:off x="3711388" y="1249410"/>
            <a:ext cx="0" cy="3414798"/>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130347C-E173-03A8-EDB8-14BF10F85B61}"/>
              </a:ext>
            </a:extLst>
          </p:cNvPr>
          <p:cNvPicPr>
            <a:picLocks noChangeAspect="1"/>
          </p:cNvPicPr>
          <p:nvPr/>
        </p:nvPicPr>
        <p:blipFill>
          <a:blip r:embed="rId4"/>
          <a:stretch>
            <a:fillRect/>
          </a:stretch>
        </p:blipFill>
        <p:spPr>
          <a:xfrm>
            <a:off x="4103374" y="1557209"/>
            <a:ext cx="4111053" cy="2140101"/>
          </a:xfrm>
          <a:prstGeom prst="rect">
            <a:avLst/>
          </a:prstGeom>
        </p:spPr>
      </p:pic>
      <p:sp>
        <p:nvSpPr>
          <p:cNvPr id="15" name="TextBox 14">
            <a:extLst>
              <a:ext uri="{FF2B5EF4-FFF2-40B4-BE49-F238E27FC236}">
                <a16:creationId xmlns:a16="http://schemas.microsoft.com/office/drawing/2014/main" id="{4C2FB215-C954-E28F-2435-59382220A614}"/>
              </a:ext>
            </a:extLst>
          </p:cNvPr>
          <p:cNvSpPr txBox="1"/>
          <p:nvPr/>
        </p:nvSpPr>
        <p:spPr>
          <a:xfrm>
            <a:off x="4934881" y="3937014"/>
            <a:ext cx="2838037" cy="307777"/>
          </a:xfrm>
          <a:prstGeom prst="rect">
            <a:avLst/>
          </a:prstGeom>
          <a:noFill/>
        </p:spPr>
        <p:txBody>
          <a:bodyPr wrap="square">
            <a:spAutoFit/>
          </a:bodyPr>
          <a:lstStyle/>
          <a:p>
            <a:r>
              <a:rPr lang="en-US" sz="1400" dirty="0">
                <a:effectLst/>
                <a:latin typeface="Barlow" panose="00000500000000000000" pitchFamily="2" charset="0"/>
                <a:ea typeface="Calibri" panose="020F0502020204030204" pitchFamily="34" charset="0"/>
              </a:rPr>
              <a:t>a) </a:t>
            </a:r>
            <a:r>
              <a:rPr lang="en-US" sz="1400" dirty="0" err="1">
                <a:effectLst/>
                <a:latin typeface="Barlow" panose="00000500000000000000" pitchFamily="2" charset="0"/>
                <a:ea typeface="Calibri" panose="020F0502020204030204" pitchFamily="34" charset="0"/>
              </a:rPr>
              <a:t>Heur</a:t>
            </a:r>
            <a:r>
              <a:rPr lang="en-US" sz="1400" dirty="0">
                <a:effectLst/>
                <a:latin typeface="Barlow" panose="00000500000000000000" pitchFamily="2" charset="0"/>
                <a:ea typeface="Calibri" panose="020F0502020204030204" pitchFamily="34" charset="0"/>
              </a:rPr>
              <a:t>, b) Bench weight matrices</a:t>
            </a:r>
            <a:endParaRPr lang="ro-RO" dirty="0">
              <a:latin typeface="Barlow" panose="00000500000000000000" pitchFamily="2" charset="0"/>
            </a:endParaRPr>
          </a:p>
        </p:txBody>
      </p:sp>
    </p:spTree>
    <p:extLst>
      <p:ext uri="{BB962C8B-B14F-4D97-AF65-F5344CB8AC3E}">
        <p14:creationId xmlns:p14="http://schemas.microsoft.com/office/powerpoint/2010/main" val="360515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Learning Model Setup</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4" name="Picture 13">
            <a:extLst>
              <a:ext uri="{FF2B5EF4-FFF2-40B4-BE49-F238E27FC236}">
                <a16:creationId xmlns:a16="http://schemas.microsoft.com/office/drawing/2014/main" id="{43D3F9AC-5BAB-F2D5-9710-C1B6873F3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90" y="1926662"/>
            <a:ext cx="2603409" cy="1952776"/>
          </a:xfrm>
          <a:prstGeom prst="rect">
            <a:avLst/>
          </a:prstGeom>
          <a:noFill/>
          <a:ln>
            <a:noFill/>
          </a:ln>
        </p:spPr>
      </p:pic>
      <p:pic>
        <p:nvPicPr>
          <p:cNvPr id="13" name="Picture 12">
            <a:extLst>
              <a:ext uri="{FF2B5EF4-FFF2-40B4-BE49-F238E27FC236}">
                <a16:creationId xmlns:a16="http://schemas.microsoft.com/office/drawing/2014/main" id="{AF2B6715-6100-A8C5-4593-0AA376DC7369}"/>
              </a:ext>
            </a:extLst>
          </p:cNvPr>
          <p:cNvPicPr>
            <a:picLocks noChangeAspect="1"/>
          </p:cNvPicPr>
          <p:nvPr/>
        </p:nvPicPr>
        <p:blipFill>
          <a:blip r:embed="rId4"/>
          <a:stretch>
            <a:fillRect/>
          </a:stretch>
        </p:blipFill>
        <p:spPr>
          <a:xfrm>
            <a:off x="843108" y="2166848"/>
            <a:ext cx="1529480" cy="1529480"/>
          </a:xfrm>
          <a:prstGeom prst="rect">
            <a:avLst/>
          </a:prstGeom>
        </p:spPr>
      </p:pic>
      <p:sp>
        <p:nvSpPr>
          <p:cNvPr id="15" name="Google Shape;278;p43">
            <a:extLst>
              <a:ext uri="{FF2B5EF4-FFF2-40B4-BE49-F238E27FC236}">
                <a16:creationId xmlns:a16="http://schemas.microsoft.com/office/drawing/2014/main" id="{BD47DDAB-D43E-D198-C673-5A01D99BC256}"/>
              </a:ext>
            </a:extLst>
          </p:cNvPr>
          <p:cNvSpPr txBox="1">
            <a:spLocks/>
          </p:cNvSpPr>
          <p:nvPr/>
        </p:nvSpPr>
        <p:spPr>
          <a:xfrm>
            <a:off x="659261" y="1754588"/>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a:t>
            </a:r>
          </a:p>
        </p:txBody>
      </p:sp>
      <p:sp>
        <p:nvSpPr>
          <p:cNvPr id="16" name="Google Shape;278;p43">
            <a:extLst>
              <a:ext uri="{FF2B5EF4-FFF2-40B4-BE49-F238E27FC236}">
                <a16:creationId xmlns:a16="http://schemas.microsoft.com/office/drawing/2014/main" id="{6F009417-48FC-1D89-ECD3-B640CCD10DFE}"/>
              </a:ext>
            </a:extLst>
          </p:cNvPr>
          <p:cNvSpPr txBox="1">
            <a:spLocks/>
          </p:cNvSpPr>
          <p:nvPr/>
        </p:nvSpPr>
        <p:spPr>
          <a:xfrm>
            <a:off x="2931576" y="1593230"/>
            <a:ext cx="2097624"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 (plotted as a NumPy array):</a:t>
            </a:r>
          </a:p>
        </p:txBody>
      </p:sp>
      <p:cxnSp>
        <p:nvCxnSpPr>
          <p:cNvPr id="19" name="Straight Connector 18">
            <a:extLst>
              <a:ext uri="{FF2B5EF4-FFF2-40B4-BE49-F238E27FC236}">
                <a16:creationId xmlns:a16="http://schemas.microsoft.com/office/drawing/2014/main" id="{C51555B6-30EA-8735-8F5D-02B4CD0F5FE7}"/>
              </a:ext>
            </a:extLst>
          </p:cNvPr>
          <p:cNvCxnSpPr>
            <a:cxnSpLocks/>
          </p:cNvCxnSpPr>
          <p:nvPr/>
        </p:nvCxnSpPr>
        <p:spPr>
          <a:xfrm>
            <a:off x="5029200" y="1281339"/>
            <a:ext cx="0" cy="3414798"/>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7843C7C-9D75-C316-81FA-106BF8F5BFCA}"/>
              </a:ext>
            </a:extLst>
          </p:cNvPr>
          <p:cNvSpPr txBox="1"/>
          <p:nvPr/>
        </p:nvSpPr>
        <p:spPr>
          <a:xfrm>
            <a:off x="4893238" y="1961602"/>
            <a:ext cx="4226564" cy="1683794"/>
          </a:xfrm>
          <a:prstGeom prst="rect">
            <a:avLst/>
          </a:prstGeom>
          <a:noFill/>
        </p:spPr>
        <p:txBody>
          <a:bodyPr wrap="square">
            <a:spAutoFit/>
          </a:bodyPr>
          <a:lstStyle/>
          <a:p>
            <a:pPr indent="273685"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model_type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ro-RO" sz="14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'4conv-layer’</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batch_size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32</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epochs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25</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max_loaded_matches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3000</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split_validation</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0.8</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optimizer </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098658"/>
                </a:solidFill>
                <a:latin typeface="Consolas" panose="020B0609020204030204" pitchFamily="49" charset="0"/>
                <a:ea typeface="Times New Roman" panose="02020603050405020304" pitchFamily="18" charset="0"/>
                <a:cs typeface="Times New Roman" panose="02020603050405020304" pitchFamily="18" charset="0"/>
              </a:rPr>
              <a:t>keras.Optimizers.Adam</a:t>
            </a:r>
            <a:r>
              <a:rPr lang="en-US" dirty="0">
                <a:solidFill>
                  <a:srgbClr val="098658"/>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2" name="Google Shape;278;p43">
            <a:extLst>
              <a:ext uri="{FF2B5EF4-FFF2-40B4-BE49-F238E27FC236}">
                <a16:creationId xmlns:a16="http://schemas.microsoft.com/office/drawing/2014/main" id="{5C6BC8D6-C2E2-AF02-A546-B30114CA2DB5}"/>
              </a:ext>
            </a:extLst>
          </p:cNvPr>
          <p:cNvSpPr txBox="1">
            <a:spLocks/>
          </p:cNvSpPr>
          <p:nvPr/>
        </p:nvSpPr>
        <p:spPr>
          <a:xfrm>
            <a:off x="5231682" y="1508210"/>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Learning values setup:</a:t>
            </a:r>
          </a:p>
        </p:txBody>
      </p:sp>
    </p:spTree>
    <p:extLst>
      <p:ext uri="{BB962C8B-B14F-4D97-AF65-F5344CB8AC3E}">
        <p14:creationId xmlns:p14="http://schemas.microsoft.com/office/powerpoint/2010/main" val="282562897"/>
      </p:ext>
    </p:extLst>
  </p:cSld>
  <p:clrMapOvr>
    <a:masterClrMapping/>
  </p:clrMapOvr>
</p:sld>
</file>

<file path=ppt/theme/theme1.xml><?xml version="1.0" encoding="utf-8"?>
<a:theme xmlns:a="http://schemas.openxmlformats.org/drawingml/2006/main" name="Digital Transformation Consulting Toolkit by Slidesgo">
  <a:themeElements>
    <a:clrScheme name="Simple Light">
      <a:dk1>
        <a:srgbClr val="313131"/>
      </a:dk1>
      <a:lt1>
        <a:srgbClr val="666666"/>
      </a:lt1>
      <a:dk2>
        <a:srgbClr val="999999"/>
      </a:dk2>
      <a:lt2>
        <a:srgbClr val="CCCCCC"/>
      </a:lt2>
      <a:accent1>
        <a:srgbClr val="EFEFE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2059</Words>
  <Application>Microsoft Office PowerPoint</Application>
  <PresentationFormat>On-screen Show (16:9)</PresentationFormat>
  <Paragraphs>156</Paragraphs>
  <Slides>13</Slides>
  <Notes>13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Questrial</vt:lpstr>
      <vt:lpstr>Teko</vt:lpstr>
      <vt:lpstr>Times New Roman</vt:lpstr>
      <vt:lpstr>Roboto Condensed Light</vt:lpstr>
      <vt:lpstr>Teko Light</vt:lpstr>
      <vt:lpstr>Catamaran</vt:lpstr>
      <vt:lpstr>Roboto Slab Light</vt:lpstr>
      <vt:lpstr>Barlow</vt:lpstr>
      <vt:lpstr>Arial</vt:lpstr>
      <vt:lpstr>Consolas</vt:lpstr>
      <vt:lpstr>Digital Transformation Consulting Toolkit by Slidesgo</vt:lpstr>
      <vt:lpstr>Deep Learning in Othello games Dissertation</vt:lpstr>
      <vt:lpstr>Introduction</vt:lpstr>
      <vt:lpstr>Introduction</vt:lpstr>
      <vt:lpstr>Architecture</vt:lpstr>
      <vt:lpstr>Dataset</vt:lpstr>
      <vt:lpstr>Pre-Processing</vt:lpstr>
      <vt:lpstr>Game API methods</vt:lpstr>
      <vt:lpstr>The Predefined Weight Matrices Model</vt:lpstr>
      <vt:lpstr>Learning Model Setup</vt:lpstr>
      <vt:lpstr>The Deep Learning  Model (ConvNet)</vt:lpstr>
      <vt:lpstr>Results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Othello games</dc:title>
  <cp:lastModifiedBy>Barbulescu Adrian</cp:lastModifiedBy>
  <cp:revision>520</cp:revision>
  <dcterms:modified xsi:type="dcterms:W3CDTF">2022-07-03T20:56:07Z</dcterms:modified>
</cp:coreProperties>
</file>